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png>
</file>

<file path=ppt/media/image58.png>
</file>

<file path=ppt/media/image59.jpeg>
</file>

<file path=ppt/media/image6.jpeg>
</file>

<file path=ppt/media/image60.png>
</file>

<file path=ppt/media/image61.jpeg>
</file>

<file path=ppt/media/image62.png>
</file>

<file path=ppt/media/image63.jpeg>
</file>

<file path=ppt/media/image64.jpe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desplazar la diapositiva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2000" b="0" strike="noStrike" spc="-1">
                <a:latin typeface="Arial"/>
              </a:rPr>
              <a:t>Pulse para editar el formato de las notas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&lt;cabecera&gt;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s-ES" sz="1400" b="0" strike="noStrike" spc="-1">
                <a:latin typeface="Times New Roman"/>
              </a:rPr>
              <a:t>&lt;fecha/hora&gt;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&lt;pie de página&gt;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CF9F45A4-21A5-4364-A79F-EEB84435631B}" type="slidenum">
              <a:rPr lang="es-ES" sz="1400" b="0" strike="noStrike" spc="-1">
                <a:latin typeface="Times New Roman"/>
              </a:rPr>
              <a:t>‹Nº›</a:t>
            </a:fld>
            <a:endParaRPr lang="es-E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s-ES" sz="2000" b="0" strike="noStrike" spc="-1">
                <a:latin typeface="Arial"/>
              </a:rPr>
              <a:t>https://techjury.net/blog/how-much-data-is-created-every-day/#gref</a:t>
            </a:r>
          </a:p>
          <a:p>
            <a:pPr marL="216000" indent="-216000"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4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C7BFD49-1D8C-417D-93A2-65FB9E9D492C}" type="slidenum">
              <a:rPr lang="es-ES" sz="1200" b="0" strike="noStrike" spc="-1">
                <a:latin typeface="Times New Roman"/>
              </a:rPr>
              <a:t>13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1B2DB763-022F-49AF-A6E1-6653FFD3E44E}" type="datetime">
              <a:rPr lang="es-ES" sz="1200" b="0" strike="noStrike" spc="-1">
                <a:solidFill>
                  <a:srgbClr val="8B8B8B"/>
                </a:solidFill>
                <a:latin typeface="Calibri"/>
              </a:rPr>
              <a:t>26/01/2021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6BAF4FE-DC3C-412C-895F-2658B53F594F}" type="slidenum">
              <a:rPr lang="es-ES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Haga clic para modificar los estilos de texto del patrón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410732A-B9D7-484F-A6C4-D7B3A16DFCEA}" type="datetime">
              <a:rPr lang="es-ES" sz="1200" b="0" strike="noStrike" spc="-1">
                <a:solidFill>
                  <a:srgbClr val="8B8B8B"/>
                </a:solidFill>
                <a:latin typeface="Calibri"/>
              </a:rPr>
              <a:t>26/01/2021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01BF01B9-138F-44E8-A770-E4F717EC99C9}" type="slidenum">
              <a:rPr lang="es-ES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lu.nl/the-dynamics-of-data-roles-teams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nirvacana.com/thoughts/2013/07/08/becoming-a-data-scientist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png"/><Relationship Id="rId18" Type="http://schemas.openxmlformats.org/officeDocument/2006/relationships/image" Target="../media/image42.png"/><Relationship Id="rId3" Type="http://schemas.openxmlformats.org/officeDocument/2006/relationships/image" Target="../media/image28.png"/><Relationship Id="rId21" Type="http://schemas.openxmlformats.org/officeDocument/2006/relationships/image" Target="../media/image45.png"/><Relationship Id="rId7" Type="http://schemas.openxmlformats.org/officeDocument/2006/relationships/image" Target="../media/image32.png"/><Relationship Id="rId12" Type="http://schemas.openxmlformats.org/officeDocument/2006/relationships/image" Target="../media/image37.png"/><Relationship Id="rId17" Type="http://schemas.openxmlformats.org/officeDocument/2006/relationships/image" Target="../media/image41.png"/><Relationship Id="rId2" Type="http://schemas.openxmlformats.org/officeDocument/2006/relationships/image" Target="../media/image27.png"/><Relationship Id="rId16" Type="http://schemas.openxmlformats.org/officeDocument/2006/relationships/hyperlink" Target="https://twitter.com/wdaali999/status/1161973951565881345?lang=es" TargetMode="External"/><Relationship Id="rId20" Type="http://schemas.openxmlformats.org/officeDocument/2006/relationships/image" Target="../media/image4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jpeg"/><Relationship Id="rId11" Type="http://schemas.openxmlformats.org/officeDocument/2006/relationships/image" Target="../media/image36.png"/><Relationship Id="rId5" Type="http://schemas.openxmlformats.org/officeDocument/2006/relationships/image" Target="../media/image30.png"/><Relationship Id="rId15" Type="http://schemas.openxmlformats.org/officeDocument/2006/relationships/image" Target="../media/image40.png"/><Relationship Id="rId23" Type="http://schemas.openxmlformats.org/officeDocument/2006/relationships/image" Target="../media/image47.png"/><Relationship Id="rId10" Type="http://schemas.openxmlformats.org/officeDocument/2006/relationships/image" Target="../media/image35.png"/><Relationship Id="rId19" Type="http://schemas.openxmlformats.org/officeDocument/2006/relationships/image" Target="../media/image43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Relationship Id="rId14" Type="http://schemas.openxmlformats.org/officeDocument/2006/relationships/image" Target="../media/image39.png"/><Relationship Id="rId22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youtube.com/watch?v=X3paOmcrTjQ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9.jpeg"/><Relationship Id="rId4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4.jpeg"/><Relationship Id="rId5" Type="http://schemas.openxmlformats.org/officeDocument/2006/relationships/image" Target="../media/image63.jpeg"/><Relationship Id="rId4" Type="http://schemas.openxmlformats.org/officeDocument/2006/relationships/image" Target="../media/image6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igdataforbanking.com/about-data-science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data-science-life-cycle-101-for-dummies-like-me-e66b47ad8d8f?gi=99e8083688f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9" name="Picture 2" descr="Teclado, Equipo, Tecnología, Luz, Colorido, Diseño"/>
          <p:cNvPicPr/>
          <p:nvPr/>
        </p:nvPicPr>
        <p:blipFill>
          <a:blip r:embed="rId2"/>
          <a:srcRect l="935" t="9086" r="24385"/>
          <a:stretch/>
        </p:blipFill>
        <p:spPr>
          <a:xfrm>
            <a:off x="0" y="0"/>
            <a:ext cx="12191400" cy="6857640"/>
          </a:xfrm>
          <a:prstGeom prst="rect">
            <a:avLst/>
          </a:prstGeom>
          <a:ln w="0">
            <a:noFill/>
          </a:ln>
        </p:spPr>
      </p:pic>
      <p:sp>
        <p:nvSpPr>
          <p:cNvPr id="91" name="TextShape 3"/>
          <p:cNvSpPr txBox="1"/>
          <p:nvPr/>
        </p:nvSpPr>
        <p:spPr>
          <a:xfrm>
            <a:off x="478080" y="1985040"/>
            <a:ext cx="4023000" cy="23410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4800" b="0" strike="noStrike" spc="-1" dirty="0">
                <a:solidFill>
                  <a:srgbClr val="FFFFFF"/>
                </a:solidFill>
                <a:latin typeface="Calibri Light"/>
              </a:rPr>
              <a:t>Data </a:t>
            </a:r>
            <a:r>
              <a:rPr lang="es-ES" sz="4800" b="0" strike="noStrike" spc="-1" dirty="0" err="1">
                <a:solidFill>
                  <a:srgbClr val="FFFFFF"/>
                </a:solidFill>
                <a:latin typeface="Calibri Light"/>
              </a:rPr>
              <a:t>Science</a:t>
            </a:r>
            <a:br>
              <a:rPr dirty="0"/>
            </a:br>
            <a:r>
              <a:rPr lang="es-ES" sz="4800" b="0" strike="noStrike" spc="-1" dirty="0" err="1">
                <a:solidFill>
                  <a:srgbClr val="FFFFFF"/>
                </a:solidFill>
                <a:latin typeface="Calibri Light"/>
              </a:rPr>
              <a:t>Intro</a:t>
            </a:r>
            <a:endParaRPr lang="es-E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TextShape 4"/>
          <p:cNvSpPr txBox="1"/>
          <p:nvPr/>
        </p:nvSpPr>
        <p:spPr>
          <a:xfrm>
            <a:off x="478080" y="4872960"/>
            <a:ext cx="4023000" cy="1207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000" b="0" strike="noStrike" spc="-1">
                <a:solidFill>
                  <a:srgbClr val="FFFFFF"/>
                </a:solidFill>
                <a:latin typeface="Calibri"/>
              </a:rPr>
              <a:t>Daniel Ortiz López 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1600" b="0" i="1" strike="noStrike" spc="-1">
                <a:solidFill>
                  <a:srgbClr val="FFFFFF"/>
                </a:solidFill>
                <a:latin typeface="Calibri"/>
              </a:rPr>
              <a:t>Lead Instructor</a:t>
            </a:r>
            <a:endParaRPr lang="es-ES" sz="1600" b="0" strike="noStrike" spc="-1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 rot="5400000">
            <a:off x="760320" y="346320"/>
            <a:ext cx="145800" cy="70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6"/>
          <p:cNvSpPr/>
          <p:nvPr/>
        </p:nvSpPr>
        <p:spPr>
          <a:xfrm>
            <a:off x="480960" y="4546800"/>
            <a:ext cx="3977280" cy="18000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n 12"/>
          <p:cNvPicPr/>
          <p:nvPr/>
        </p:nvPicPr>
        <p:blipFill>
          <a:blip r:embed="rId3"/>
          <a:stretch/>
        </p:blipFill>
        <p:spPr>
          <a:xfrm>
            <a:off x="9079560" y="771840"/>
            <a:ext cx="2513160" cy="311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n 4" descr="Imagen que contiene taza, café, interior, tabla&#10;&#10;Descripción generada automáticamente"/>
          <p:cNvPicPr/>
          <p:nvPr/>
        </p:nvPicPr>
        <p:blipFill>
          <a:blip r:embed="rId2"/>
          <a:stretch/>
        </p:blipFill>
        <p:spPr>
          <a:xfrm>
            <a:off x="1682640" y="1803960"/>
            <a:ext cx="8826120" cy="441288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1"/>
          <p:cNvSpPr/>
          <p:nvPr/>
        </p:nvSpPr>
        <p:spPr>
          <a:xfrm>
            <a:off x="533520" y="26352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5400" b="0" strike="noStrike" spc="-1">
                <a:solidFill>
                  <a:srgbClr val="000000"/>
                </a:solidFill>
                <a:latin typeface="Calibri Light"/>
              </a:rPr>
              <a:t>Asistentes virtuales</a:t>
            </a:r>
            <a:endParaRPr lang="es-ES" sz="5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Roles de Data Scientist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9" name="Picture 2" descr="The Dynamics of Data Roles &amp; Teams - European Leadership University"/>
          <p:cNvPicPr/>
          <p:nvPr/>
        </p:nvPicPr>
        <p:blipFill>
          <a:blip r:embed="rId2"/>
          <a:stretch/>
        </p:blipFill>
        <p:spPr>
          <a:xfrm>
            <a:off x="3365640" y="1690560"/>
            <a:ext cx="5079600" cy="4134960"/>
          </a:xfrm>
          <a:prstGeom prst="rect">
            <a:avLst/>
          </a:prstGeom>
          <a:ln w="0">
            <a:noFill/>
          </a:ln>
        </p:spPr>
      </p:pic>
      <p:sp>
        <p:nvSpPr>
          <p:cNvPr id="130" name="CustomShape 2"/>
          <p:cNvSpPr/>
          <p:nvPr/>
        </p:nvSpPr>
        <p:spPr>
          <a:xfrm>
            <a:off x="380880" y="6338880"/>
            <a:ext cx="962640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strike="noStrike" spc="-1">
                <a:solidFill>
                  <a:srgbClr val="000000"/>
                </a:solidFill>
                <a:latin typeface="Calibri"/>
              </a:rPr>
              <a:t>Fuente: </a:t>
            </a:r>
            <a:r>
              <a:rPr lang="es-ES" sz="1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https://elu.nl/the-dynamics-of-data-roles-teams/</a:t>
            </a:r>
            <a:endParaRPr lang="es-E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¿Por qué este boom ahora?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1028880" y="1805040"/>
            <a:ext cx="3924000" cy="6379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Linear Regression - 1805</a:t>
            </a:r>
          </a:p>
        </p:txBody>
      </p:sp>
      <p:pic>
        <p:nvPicPr>
          <p:cNvPr id="133" name="Imagen 4"/>
          <p:cNvPicPr/>
          <p:nvPr/>
        </p:nvPicPr>
        <p:blipFill>
          <a:blip r:embed="rId2"/>
          <a:stretch/>
        </p:blipFill>
        <p:spPr>
          <a:xfrm>
            <a:off x="838080" y="2259000"/>
            <a:ext cx="4990680" cy="1323720"/>
          </a:xfrm>
          <a:prstGeom prst="rect">
            <a:avLst/>
          </a:prstGeom>
          <a:ln w="0">
            <a:noFill/>
          </a:ln>
        </p:spPr>
      </p:pic>
      <p:pic>
        <p:nvPicPr>
          <p:cNvPr id="134" name="Imagen 5"/>
          <p:cNvPicPr/>
          <p:nvPr/>
        </p:nvPicPr>
        <p:blipFill>
          <a:blip r:embed="rId3"/>
          <a:stretch/>
        </p:blipFill>
        <p:spPr>
          <a:xfrm>
            <a:off x="723960" y="4557600"/>
            <a:ext cx="5105160" cy="1628280"/>
          </a:xfrm>
          <a:prstGeom prst="rect">
            <a:avLst/>
          </a:prstGeom>
          <a:ln w="0">
            <a:noFill/>
          </a:ln>
        </p:spPr>
      </p:pic>
      <p:sp>
        <p:nvSpPr>
          <p:cNvPr id="135" name="CustomShape 3"/>
          <p:cNvSpPr/>
          <p:nvPr/>
        </p:nvSpPr>
        <p:spPr>
          <a:xfrm>
            <a:off x="1162080" y="4016520"/>
            <a:ext cx="3924000" cy="63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Teorema de Bayes - 1763</a:t>
            </a:r>
            <a:endParaRPr lang="es-ES" sz="2000" b="0" strike="noStrike" spc="-1">
              <a:latin typeface="Arial"/>
            </a:endParaRPr>
          </a:p>
        </p:txBody>
      </p:sp>
      <p:pic>
        <p:nvPicPr>
          <p:cNvPr id="136" name="Picture 2" descr="Image result for turing machine | Alan turing machine, Alan turing ..."/>
          <p:cNvPicPr/>
          <p:nvPr/>
        </p:nvPicPr>
        <p:blipFill>
          <a:blip r:embed="rId4"/>
          <a:stretch/>
        </p:blipFill>
        <p:spPr>
          <a:xfrm>
            <a:off x="7013520" y="2679840"/>
            <a:ext cx="4454280" cy="2226960"/>
          </a:xfrm>
          <a:prstGeom prst="rect">
            <a:avLst/>
          </a:prstGeom>
          <a:ln w="0">
            <a:noFill/>
          </a:ln>
        </p:spPr>
      </p:pic>
      <p:sp>
        <p:nvSpPr>
          <p:cNvPr id="137" name="CustomShape 4"/>
          <p:cNvSpPr/>
          <p:nvPr/>
        </p:nvSpPr>
        <p:spPr>
          <a:xfrm>
            <a:off x="7169040" y="2077920"/>
            <a:ext cx="3924000" cy="63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Máquina de Turing - 1936</a:t>
            </a:r>
            <a:endParaRPr lang="es-E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Servers - Radiant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1143000" y="1041480"/>
            <a:ext cx="2997000" cy="3656520"/>
          </a:xfrm>
          <a:prstGeom prst="rect">
            <a:avLst/>
          </a:prstGeom>
          <a:solidFill>
            <a:schemeClr val="bg1">
              <a:lumMod val="50000"/>
              <a:alpha val="94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Capacidad de cómputo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Gran velocidad en la generación de los datos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Internet: red interconectada en todo el mundo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Diversidad de los datos: texto, imágenes, audio…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40" name="Imagen 2"/>
          <p:cNvPicPr/>
          <p:nvPr/>
        </p:nvPicPr>
        <p:blipFill>
          <a:blip r:embed="rId4"/>
          <a:stretch/>
        </p:blipFill>
        <p:spPr>
          <a:xfrm>
            <a:off x="7620120" y="677160"/>
            <a:ext cx="4046760" cy="3034800"/>
          </a:xfrm>
          <a:prstGeom prst="rect">
            <a:avLst/>
          </a:prstGeom>
          <a:ln w="0">
            <a:noFill/>
          </a:ln>
        </p:spPr>
      </p:pic>
      <p:pic>
        <p:nvPicPr>
          <p:cNvPr id="141" name="Imagen 4"/>
          <p:cNvPicPr/>
          <p:nvPr/>
        </p:nvPicPr>
        <p:blipFill>
          <a:blip r:embed="rId5"/>
          <a:stretch/>
        </p:blipFill>
        <p:spPr>
          <a:xfrm>
            <a:off x="6198120" y="4162320"/>
            <a:ext cx="5346360" cy="2174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0" y="0"/>
            <a:ext cx="5009760" cy="6857640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TextShape 2"/>
          <p:cNvSpPr txBox="1"/>
          <p:nvPr/>
        </p:nvSpPr>
        <p:spPr>
          <a:xfrm>
            <a:off x="736560" y="1228680"/>
            <a:ext cx="3212640" cy="33048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4400" b="0" strike="noStrike" spc="-1">
                <a:solidFill>
                  <a:srgbClr val="FFFFFF"/>
                </a:solidFill>
                <a:latin typeface="Calibri Light"/>
              </a:rPr>
              <a:t>Hype del Data Scientist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4" name="Picture 2"/>
          <p:cNvPicPr/>
          <p:nvPr/>
        </p:nvPicPr>
        <p:blipFill>
          <a:blip r:embed="rId2"/>
          <a:stretch/>
        </p:blipFill>
        <p:spPr>
          <a:xfrm>
            <a:off x="6095880" y="704160"/>
            <a:ext cx="5009760" cy="5054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262626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TextShape 2"/>
          <p:cNvSpPr txBox="1"/>
          <p:nvPr/>
        </p:nvSpPr>
        <p:spPr>
          <a:xfrm>
            <a:off x="8432640" y="1841400"/>
            <a:ext cx="3637080" cy="3174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Calibri Light"/>
              </a:rPr>
              <a:t>Ahora bien, ¿qué piden las empresas?</a:t>
            </a:r>
            <a:endParaRPr lang="es-ES" sz="4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7" name="Picture 2" descr="I wanna be a data scientist, but… how!? - yottabytes - Medium"/>
          <p:cNvPicPr/>
          <p:nvPr/>
        </p:nvPicPr>
        <p:blipFill>
          <a:blip r:embed="rId2"/>
          <a:stretch/>
        </p:blipFill>
        <p:spPr>
          <a:xfrm>
            <a:off x="312480" y="347040"/>
            <a:ext cx="7594200" cy="6163200"/>
          </a:xfrm>
          <a:prstGeom prst="rect">
            <a:avLst/>
          </a:prstGeom>
          <a:ln w="0">
            <a:noFill/>
          </a:ln>
        </p:spPr>
      </p:pic>
      <p:sp>
        <p:nvSpPr>
          <p:cNvPr id="148" name="CustomShape 3"/>
          <p:cNvSpPr/>
          <p:nvPr/>
        </p:nvSpPr>
        <p:spPr>
          <a:xfrm>
            <a:off x="8432640" y="5727600"/>
            <a:ext cx="333972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strike="noStrike" spc="-1">
                <a:solidFill>
                  <a:srgbClr val="FFFFFF"/>
                </a:solidFill>
                <a:latin typeface="Calibri"/>
              </a:rPr>
              <a:t>Fuente:</a:t>
            </a:r>
            <a:endParaRPr lang="es-E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http://nirvacana.com/thoughts/2013/07/08/becoming-a-data-scientist/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149" name="Picture 2" descr="Mind Blown Neil Patrick Harris GIF - MindBlown NeilPatrickHarris ..."/>
          <p:cNvPicPr/>
          <p:nvPr/>
        </p:nvPicPr>
        <p:blipFill>
          <a:blip r:embed="rId4"/>
          <a:stretch/>
        </p:blipFill>
        <p:spPr>
          <a:xfrm>
            <a:off x="3597120" y="2026440"/>
            <a:ext cx="4370400" cy="2414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A workshop with character [2560x1600] (With images) | Desktop ..."/>
          <p:cNvPicPr/>
          <p:nvPr/>
        </p:nvPicPr>
        <p:blipFill>
          <a:blip r:embed="rId2"/>
          <a:stretch/>
        </p:blipFill>
        <p:spPr>
          <a:xfrm>
            <a:off x="0" y="-380880"/>
            <a:ext cx="12191760" cy="7619760"/>
          </a:xfrm>
          <a:prstGeom prst="rect">
            <a:avLst/>
          </a:prstGeom>
          <a:ln w="0">
            <a:noFill/>
          </a:ln>
        </p:spPr>
      </p:pic>
      <p:sp>
        <p:nvSpPr>
          <p:cNvPr id="151" name="CustomShape 1"/>
          <p:cNvSpPr/>
          <p:nvPr/>
        </p:nvSpPr>
        <p:spPr>
          <a:xfrm>
            <a:off x="2066760" y="431640"/>
            <a:ext cx="80578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3600" b="1" strike="noStrike" spc="-1">
                <a:solidFill>
                  <a:srgbClr val="FFFFFF"/>
                </a:solidFill>
                <a:latin typeface="Calibri"/>
              </a:rPr>
              <a:t>¿Qué herramientas vamos a necesitar?</a:t>
            </a:r>
            <a:endParaRPr lang="es-E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2127600" y="1720440"/>
            <a:ext cx="999720" cy="1969920"/>
          </a:xfrm>
          <a:prstGeom prst="rect">
            <a:avLst/>
          </a:prstGeom>
          <a:solidFill>
            <a:schemeClr val="accent1">
              <a:alpha val="13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2"/>
          <p:cNvSpPr/>
          <p:nvPr/>
        </p:nvSpPr>
        <p:spPr>
          <a:xfrm>
            <a:off x="419400" y="1715400"/>
            <a:ext cx="1667160" cy="1973880"/>
          </a:xfrm>
          <a:prstGeom prst="rect">
            <a:avLst/>
          </a:prstGeom>
          <a:solidFill>
            <a:schemeClr val="accent1">
              <a:alpha val="13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4" name="Picture 18" descr="Create a new ggplot — ggplot • ggplot2"/>
          <p:cNvPicPr/>
          <p:nvPr/>
        </p:nvPicPr>
        <p:blipFill>
          <a:blip r:embed="rId2"/>
          <a:stretch/>
        </p:blipFill>
        <p:spPr>
          <a:xfrm>
            <a:off x="2611440" y="2358360"/>
            <a:ext cx="445320" cy="516240"/>
          </a:xfrm>
          <a:prstGeom prst="rect">
            <a:avLst/>
          </a:prstGeom>
          <a:ln w="0">
            <a:noFill/>
          </a:ln>
        </p:spPr>
      </p:pic>
      <p:pic>
        <p:nvPicPr>
          <p:cNvPr id="155" name="Picture 16" descr="Mi diario Python: Visualización de Datos con Python y Matplotlib"/>
          <p:cNvPicPr/>
          <p:nvPr/>
        </p:nvPicPr>
        <p:blipFill>
          <a:blip r:embed="rId3"/>
          <a:stretch/>
        </p:blipFill>
        <p:spPr>
          <a:xfrm>
            <a:off x="615240" y="3252960"/>
            <a:ext cx="1491840" cy="273600"/>
          </a:xfrm>
          <a:prstGeom prst="rect">
            <a:avLst/>
          </a:prstGeom>
          <a:ln w="0">
            <a:noFill/>
          </a:ln>
        </p:spPr>
      </p:pic>
      <p:sp>
        <p:nvSpPr>
          <p:cNvPr id="156" name="CustomShape 3"/>
          <p:cNvSpPr/>
          <p:nvPr/>
        </p:nvSpPr>
        <p:spPr>
          <a:xfrm>
            <a:off x="6095880" y="1291680"/>
            <a:ext cx="3289680" cy="872280"/>
          </a:xfrm>
          <a:prstGeom prst="rect">
            <a:avLst/>
          </a:prstGeom>
          <a:solidFill>
            <a:schemeClr val="accent1">
              <a:alpha val="13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903240" y="565920"/>
            <a:ext cx="3492000" cy="1034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2000" b="1" strike="noStrike" spc="-1">
                <a:solidFill>
                  <a:srgbClr val="000000"/>
                </a:solidFill>
                <a:latin typeface="Calibri"/>
              </a:rPr>
              <a:t>Lenguajes de programación</a:t>
            </a:r>
            <a:endParaRPr lang="es-E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Con los lenguajes de programación haremos todo. Leer datos, limpiarlos, machine learning, visualizaciones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158" name="CustomShape 5"/>
          <p:cNvSpPr/>
          <p:nvPr/>
        </p:nvSpPr>
        <p:spPr>
          <a:xfrm>
            <a:off x="903240" y="4379760"/>
            <a:ext cx="3884400" cy="82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2000" b="1" strike="noStrike" spc="-1">
                <a:solidFill>
                  <a:srgbClr val="000000"/>
                </a:solidFill>
                <a:latin typeface="Calibri"/>
              </a:rPr>
              <a:t>Visualización</a:t>
            </a:r>
            <a:endParaRPr lang="es-E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Librerias de visualización de Python y herramientas de Business Intelligence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159" name="CustomShape 6"/>
          <p:cNvSpPr/>
          <p:nvPr/>
        </p:nvSpPr>
        <p:spPr>
          <a:xfrm>
            <a:off x="6540840" y="4348800"/>
            <a:ext cx="4080240" cy="82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2000" b="1" strike="noStrike" spc="-1">
                <a:solidFill>
                  <a:srgbClr val="000000"/>
                </a:solidFill>
                <a:latin typeface="Calibri"/>
              </a:rPr>
              <a:t>Control de versiones</a:t>
            </a:r>
            <a:endParaRPr lang="es-E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Compartir archivos y llevar una traza de nuestros programas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160" name="CustomShape 7"/>
          <p:cNvSpPr/>
          <p:nvPr/>
        </p:nvSpPr>
        <p:spPr>
          <a:xfrm>
            <a:off x="6095880" y="590400"/>
            <a:ext cx="4794480" cy="608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2000" b="1" strike="noStrike" spc="-1">
                <a:solidFill>
                  <a:srgbClr val="000000"/>
                </a:solidFill>
                <a:latin typeface="Calibri"/>
              </a:rPr>
              <a:t>IDE (Entorno de Desarrollo Integrado)</a:t>
            </a:r>
            <a:endParaRPr lang="es-E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Software donde programaremos con nuestros lenguajes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161" name="Picture 2" descr="Proyecto Jupyter - Wikipedia, la enciclopedia libre"/>
          <p:cNvPicPr/>
          <p:nvPr/>
        </p:nvPicPr>
        <p:blipFill>
          <a:blip r:embed="rId4"/>
          <a:stretch/>
        </p:blipFill>
        <p:spPr>
          <a:xfrm>
            <a:off x="7749720" y="1382400"/>
            <a:ext cx="624240" cy="723600"/>
          </a:xfrm>
          <a:prstGeom prst="rect">
            <a:avLst/>
          </a:prstGeom>
          <a:ln w="0">
            <a:noFill/>
          </a:ln>
        </p:spPr>
      </p:pic>
      <p:pic>
        <p:nvPicPr>
          <p:cNvPr id="162" name="Picture 14" descr="Git - Logo Downloads"/>
          <p:cNvPicPr/>
          <p:nvPr/>
        </p:nvPicPr>
        <p:blipFill>
          <a:blip r:embed="rId5"/>
          <a:stretch/>
        </p:blipFill>
        <p:spPr>
          <a:xfrm>
            <a:off x="7374600" y="5522040"/>
            <a:ext cx="1286640" cy="437400"/>
          </a:xfrm>
          <a:prstGeom prst="rect">
            <a:avLst/>
          </a:prstGeom>
          <a:ln w="0">
            <a:noFill/>
          </a:ln>
        </p:spPr>
      </p:pic>
      <p:pic>
        <p:nvPicPr>
          <p:cNvPr id="163" name="Picture 16"/>
          <p:cNvPicPr/>
          <p:nvPr/>
        </p:nvPicPr>
        <p:blipFill>
          <a:blip r:embed="rId6"/>
          <a:stretch/>
        </p:blipFill>
        <p:spPr>
          <a:xfrm>
            <a:off x="8644680" y="5362200"/>
            <a:ext cx="1286640" cy="723600"/>
          </a:xfrm>
          <a:prstGeom prst="rect">
            <a:avLst/>
          </a:prstGeom>
          <a:ln w="0">
            <a:noFill/>
          </a:ln>
        </p:spPr>
      </p:pic>
      <p:pic>
        <p:nvPicPr>
          <p:cNvPr id="164" name="Picture 18"/>
          <p:cNvPicPr/>
          <p:nvPr/>
        </p:nvPicPr>
        <p:blipFill>
          <a:blip r:embed="rId7"/>
          <a:stretch/>
        </p:blipFill>
        <p:spPr>
          <a:xfrm>
            <a:off x="1018440" y="1754280"/>
            <a:ext cx="583920" cy="583920"/>
          </a:xfrm>
          <a:prstGeom prst="rect">
            <a:avLst/>
          </a:prstGeom>
          <a:ln w="0">
            <a:noFill/>
          </a:ln>
        </p:spPr>
      </p:pic>
      <p:pic>
        <p:nvPicPr>
          <p:cNvPr id="165" name="Picture 20"/>
          <p:cNvPicPr/>
          <p:nvPr/>
        </p:nvPicPr>
        <p:blipFill>
          <a:blip r:embed="rId8"/>
          <a:stretch/>
        </p:blipFill>
        <p:spPr>
          <a:xfrm>
            <a:off x="2166840" y="1746720"/>
            <a:ext cx="716760" cy="555480"/>
          </a:xfrm>
          <a:prstGeom prst="rect">
            <a:avLst/>
          </a:prstGeom>
          <a:ln w="0">
            <a:noFill/>
          </a:ln>
        </p:spPr>
      </p:pic>
      <p:pic>
        <p:nvPicPr>
          <p:cNvPr id="166" name="Picture 18"/>
          <p:cNvPicPr/>
          <p:nvPr/>
        </p:nvPicPr>
        <p:blipFill>
          <a:blip r:embed="rId7"/>
          <a:stretch/>
        </p:blipFill>
        <p:spPr>
          <a:xfrm>
            <a:off x="903240" y="5229720"/>
            <a:ext cx="583920" cy="58392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22" descr="sql-logo - Desafio Latam"/>
          <p:cNvPicPr/>
          <p:nvPr/>
        </p:nvPicPr>
        <p:blipFill>
          <a:blip r:embed="rId9"/>
          <a:stretch/>
        </p:blipFill>
        <p:spPr>
          <a:xfrm>
            <a:off x="3059640" y="1697400"/>
            <a:ext cx="1212840" cy="636480"/>
          </a:xfrm>
          <a:prstGeom prst="rect">
            <a:avLst/>
          </a:prstGeom>
          <a:ln w="0">
            <a:noFill/>
          </a:ln>
        </p:spPr>
      </p:pic>
      <p:pic>
        <p:nvPicPr>
          <p:cNvPr id="168" name="Picture 26" descr="Centro de descargas multimedia | Tableau Software"/>
          <p:cNvPicPr/>
          <p:nvPr/>
        </p:nvPicPr>
        <p:blipFill>
          <a:blip r:embed="rId10"/>
          <a:stretch/>
        </p:blipFill>
        <p:spPr>
          <a:xfrm>
            <a:off x="3371760" y="5313960"/>
            <a:ext cx="1693800" cy="380880"/>
          </a:xfrm>
          <a:prstGeom prst="rect">
            <a:avLst/>
          </a:prstGeom>
          <a:ln w="0">
            <a:noFill/>
          </a:ln>
        </p:spPr>
      </p:pic>
      <p:pic>
        <p:nvPicPr>
          <p:cNvPr id="169" name="Picture 28" descr="Spyder (programari) - Viquipèdia, l'enciclopèdia lliure"/>
          <p:cNvPicPr/>
          <p:nvPr/>
        </p:nvPicPr>
        <p:blipFill>
          <a:blip r:embed="rId11"/>
          <a:stretch/>
        </p:blipFill>
        <p:spPr>
          <a:xfrm>
            <a:off x="8589240" y="1401840"/>
            <a:ext cx="716760" cy="716760"/>
          </a:xfrm>
          <a:prstGeom prst="rect">
            <a:avLst/>
          </a:prstGeom>
          <a:ln w="0">
            <a:noFill/>
          </a:ln>
        </p:spPr>
      </p:pic>
      <p:pic>
        <p:nvPicPr>
          <p:cNvPr id="170" name="Picture 30" descr="14 Tips para optimizar su Visual Studio Code! - DEV"/>
          <p:cNvPicPr/>
          <p:nvPr/>
        </p:nvPicPr>
        <p:blipFill>
          <a:blip r:embed="rId12"/>
          <a:stretch/>
        </p:blipFill>
        <p:spPr>
          <a:xfrm>
            <a:off x="9491040" y="1238400"/>
            <a:ext cx="1073160" cy="506520"/>
          </a:xfrm>
          <a:prstGeom prst="rect">
            <a:avLst/>
          </a:prstGeom>
          <a:ln w="0">
            <a:noFill/>
          </a:ln>
        </p:spPr>
      </p:pic>
      <p:pic>
        <p:nvPicPr>
          <p:cNvPr id="171" name="Picture 2" descr="Anaconda (Python distribution) - Wikipedia"/>
          <p:cNvPicPr/>
          <p:nvPr/>
        </p:nvPicPr>
        <p:blipFill>
          <a:blip r:embed="rId13"/>
          <a:stretch/>
        </p:blipFill>
        <p:spPr>
          <a:xfrm>
            <a:off x="5584680" y="1989000"/>
            <a:ext cx="1022400" cy="510120"/>
          </a:xfrm>
          <a:prstGeom prst="rect">
            <a:avLst/>
          </a:prstGeom>
          <a:ln w="0">
            <a:noFill/>
          </a:ln>
        </p:spPr>
      </p:pic>
      <p:pic>
        <p:nvPicPr>
          <p:cNvPr id="172" name="Picture 4" descr="RStudio Logo Usage Guidelines - RStudio"/>
          <p:cNvPicPr/>
          <p:nvPr/>
        </p:nvPicPr>
        <p:blipFill>
          <a:blip r:embed="rId14"/>
          <a:stretch/>
        </p:blipFill>
        <p:spPr>
          <a:xfrm>
            <a:off x="6310080" y="1551240"/>
            <a:ext cx="1119240" cy="392400"/>
          </a:xfrm>
          <a:prstGeom prst="rect">
            <a:avLst/>
          </a:prstGeom>
          <a:ln w="0">
            <a:noFill/>
          </a:ln>
        </p:spPr>
      </p:pic>
      <p:pic>
        <p:nvPicPr>
          <p:cNvPr id="173" name="Picture 2" descr="PyCharm Reviews: Pricing &amp; Software Features 2020 - Financesonline.com"/>
          <p:cNvPicPr/>
          <p:nvPr/>
        </p:nvPicPr>
        <p:blipFill>
          <a:blip r:embed="rId15"/>
          <a:stretch/>
        </p:blipFill>
        <p:spPr>
          <a:xfrm>
            <a:off x="9596520" y="1707840"/>
            <a:ext cx="1073160" cy="438840"/>
          </a:xfrm>
          <a:prstGeom prst="rect">
            <a:avLst/>
          </a:prstGeom>
          <a:ln w="0">
            <a:noFill/>
          </a:ln>
        </p:spPr>
      </p:pic>
      <p:pic>
        <p:nvPicPr>
          <p:cNvPr id="174" name="Picture 20"/>
          <p:cNvPicPr/>
          <p:nvPr/>
        </p:nvPicPr>
        <p:blipFill>
          <a:blip r:embed="rId8"/>
          <a:stretch/>
        </p:blipFill>
        <p:spPr>
          <a:xfrm>
            <a:off x="1695240" y="5258520"/>
            <a:ext cx="716760" cy="555480"/>
          </a:xfrm>
          <a:prstGeom prst="rect">
            <a:avLst/>
          </a:prstGeom>
          <a:ln w="0">
            <a:noFill/>
          </a:ln>
        </p:spPr>
      </p:pic>
      <p:sp>
        <p:nvSpPr>
          <p:cNvPr id="175" name="CustomShape 8"/>
          <p:cNvSpPr/>
          <p:nvPr/>
        </p:nvSpPr>
        <p:spPr>
          <a:xfrm>
            <a:off x="4751280" y="6278760"/>
            <a:ext cx="73242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u="sng" strike="noStrike" spc="-1">
                <a:solidFill>
                  <a:srgbClr val="0563C1"/>
                </a:solidFill>
                <a:uFillTx/>
                <a:latin typeface="Calibri"/>
                <a:hlinkClick r:id="rId16"/>
              </a:rPr>
              <a:t>https://twitter.com/wdaali999/status/1161973951565881345?lang=es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76" name="Picture 4"/>
          <p:cNvPicPr/>
          <p:nvPr/>
        </p:nvPicPr>
        <p:blipFill>
          <a:blip r:embed="rId17"/>
          <a:stretch/>
        </p:blipFill>
        <p:spPr>
          <a:xfrm>
            <a:off x="482400" y="2372040"/>
            <a:ext cx="1071360" cy="432720"/>
          </a:xfrm>
          <a:prstGeom prst="rect">
            <a:avLst/>
          </a:prstGeom>
          <a:ln w="0">
            <a:noFill/>
          </a:ln>
        </p:spPr>
      </p:pic>
      <p:pic>
        <p:nvPicPr>
          <p:cNvPr id="177" name="Picture 6"/>
          <p:cNvPicPr/>
          <p:nvPr/>
        </p:nvPicPr>
        <p:blipFill>
          <a:blip r:embed="rId18"/>
          <a:stretch/>
        </p:blipFill>
        <p:spPr>
          <a:xfrm>
            <a:off x="1261800" y="2574000"/>
            <a:ext cx="1027800" cy="406800"/>
          </a:xfrm>
          <a:prstGeom prst="rect">
            <a:avLst/>
          </a:prstGeom>
          <a:ln w="0">
            <a:noFill/>
          </a:ln>
        </p:spPr>
      </p:pic>
      <p:pic>
        <p:nvPicPr>
          <p:cNvPr id="178" name="Picture 8"/>
          <p:cNvPicPr/>
          <p:nvPr/>
        </p:nvPicPr>
        <p:blipFill>
          <a:blip r:embed="rId19"/>
          <a:stretch/>
        </p:blipFill>
        <p:spPr>
          <a:xfrm>
            <a:off x="443520" y="2728800"/>
            <a:ext cx="820080" cy="441360"/>
          </a:xfrm>
          <a:prstGeom prst="rect">
            <a:avLst/>
          </a:prstGeom>
          <a:ln w="0">
            <a:noFill/>
          </a:ln>
        </p:spPr>
      </p:pic>
      <p:pic>
        <p:nvPicPr>
          <p:cNvPr id="179" name="Picture 20" descr="Tidyverse: dplyr y tidyr"/>
          <p:cNvPicPr/>
          <p:nvPr/>
        </p:nvPicPr>
        <p:blipFill>
          <a:blip r:embed="rId20"/>
          <a:stretch/>
        </p:blipFill>
        <p:spPr>
          <a:xfrm>
            <a:off x="2417040" y="2749680"/>
            <a:ext cx="469800" cy="542880"/>
          </a:xfrm>
          <a:prstGeom prst="rect">
            <a:avLst/>
          </a:prstGeom>
          <a:ln w="0">
            <a:noFill/>
          </a:ln>
        </p:spPr>
      </p:pic>
      <p:sp>
        <p:nvSpPr>
          <p:cNvPr id="180" name="CustomShape 9"/>
          <p:cNvSpPr/>
          <p:nvPr/>
        </p:nvSpPr>
        <p:spPr>
          <a:xfrm>
            <a:off x="2412360" y="3359520"/>
            <a:ext cx="166716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LIBRERÍAS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81" name="Imagen 14"/>
          <p:cNvPicPr/>
          <p:nvPr/>
        </p:nvPicPr>
        <p:blipFill>
          <a:blip r:embed="rId21"/>
          <a:stretch/>
        </p:blipFill>
        <p:spPr>
          <a:xfrm>
            <a:off x="7245720" y="3359160"/>
            <a:ext cx="820080" cy="683280"/>
          </a:xfrm>
          <a:prstGeom prst="rect">
            <a:avLst/>
          </a:prstGeom>
          <a:ln w="0">
            <a:noFill/>
          </a:ln>
        </p:spPr>
      </p:pic>
      <p:pic>
        <p:nvPicPr>
          <p:cNvPr id="182" name="Imagen 16" descr="Imagen que contiene firmar, dibujo, señal&#10;&#10;Descripción generada automáticamente"/>
          <p:cNvPicPr/>
          <p:nvPr/>
        </p:nvPicPr>
        <p:blipFill>
          <a:blip r:embed="rId22"/>
          <a:stretch/>
        </p:blipFill>
        <p:spPr>
          <a:xfrm>
            <a:off x="8312400" y="3399840"/>
            <a:ext cx="1073160" cy="55836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10"/>
          <p:cNvSpPr/>
          <p:nvPr/>
        </p:nvSpPr>
        <p:spPr>
          <a:xfrm>
            <a:off x="5875200" y="2737080"/>
            <a:ext cx="4794480" cy="608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2000" b="1" strike="noStrike" spc="-1">
                <a:solidFill>
                  <a:srgbClr val="000000"/>
                </a:solidFill>
                <a:latin typeface="Calibri"/>
              </a:rPr>
              <a:t>Otros frameworks</a:t>
            </a:r>
            <a:endParaRPr lang="es-E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Software libre con APIs abiertas para Python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184" name="Imagen 183"/>
          <p:cNvPicPr/>
          <p:nvPr/>
        </p:nvPicPr>
        <p:blipFill>
          <a:blip r:embed="rId23"/>
          <a:stretch/>
        </p:blipFill>
        <p:spPr>
          <a:xfrm rot="21595200">
            <a:off x="10800000" y="1499760"/>
            <a:ext cx="1017000" cy="449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838080" y="27662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73000"/>
          </a:bodyPr>
          <a:lstStyle/>
          <a:p>
            <a:pPr algn="ctr">
              <a:lnSpc>
                <a:spcPct val="90000"/>
              </a:lnSpc>
            </a:pPr>
            <a:r>
              <a:rPr lang="es-ES" sz="6600" b="0" strike="noStrike" spc="-1">
                <a:solidFill>
                  <a:srgbClr val="000000"/>
                </a:solidFill>
                <a:latin typeface="Calibri Light"/>
              </a:rPr>
              <a:t>¿Qué vas a aprender en el bootcamp?</a:t>
            </a:r>
            <a:endParaRPr lang="es-ES" sz="6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8" descr="Seaborn — Let's make plotting fun | by Karan Bhanot | Towards Data Science"/>
          <p:cNvPicPr/>
          <p:nvPr/>
        </p:nvPicPr>
        <p:blipFill>
          <a:blip r:embed="rId2"/>
          <a:stretch/>
        </p:blipFill>
        <p:spPr>
          <a:xfrm>
            <a:off x="6661440" y="1300680"/>
            <a:ext cx="3157200" cy="2095200"/>
          </a:xfrm>
          <a:prstGeom prst="rect">
            <a:avLst/>
          </a:prstGeom>
          <a:ln w="0">
            <a:noFill/>
          </a:ln>
        </p:spPr>
      </p:pic>
      <p:pic>
        <p:nvPicPr>
          <p:cNvPr id="187" name="Picture 2" descr="Qué es el hackeo? | Definición de hackeo | Avast"/>
          <p:cNvPicPr/>
          <p:nvPr/>
        </p:nvPicPr>
        <p:blipFill>
          <a:blip r:embed="rId3"/>
          <a:stretch/>
        </p:blipFill>
        <p:spPr>
          <a:xfrm>
            <a:off x="785880" y="1316160"/>
            <a:ext cx="4725000" cy="1737000"/>
          </a:xfrm>
          <a:prstGeom prst="rect">
            <a:avLst/>
          </a:prstGeom>
          <a:ln w="0">
            <a:noFill/>
          </a:ln>
        </p:spPr>
      </p:pic>
      <p:sp>
        <p:nvSpPr>
          <p:cNvPr id="188" name="CustomShape 1"/>
          <p:cNvSpPr/>
          <p:nvPr/>
        </p:nvSpPr>
        <p:spPr>
          <a:xfrm>
            <a:off x="6644520" y="678240"/>
            <a:ext cx="472500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EDA (Exploratory Data Analysis)</a:t>
            </a:r>
            <a:endParaRPr lang="es-ES" sz="2400" b="0" strike="noStrike" spc="-1">
              <a:latin typeface="Arial"/>
            </a:endParaRPr>
          </a:p>
        </p:txBody>
      </p:sp>
      <p:pic>
        <p:nvPicPr>
          <p:cNvPr id="189" name="Picture 10" descr="Soluciones para Servidores y Centros de datos - Kingston Technology"/>
          <p:cNvPicPr/>
          <p:nvPr/>
        </p:nvPicPr>
        <p:blipFill>
          <a:blip r:embed="rId4"/>
          <a:stretch/>
        </p:blipFill>
        <p:spPr>
          <a:xfrm>
            <a:off x="1280880" y="4212720"/>
            <a:ext cx="3700080" cy="2161800"/>
          </a:xfrm>
          <a:prstGeom prst="rect">
            <a:avLst/>
          </a:prstGeom>
          <a:ln w="0"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638640" y="3429000"/>
            <a:ext cx="472500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Acceso a Bases de Datos/Web</a:t>
            </a:r>
            <a:endParaRPr lang="es-ES" sz="2400" b="0" strike="noStrike" spc="-1">
              <a:latin typeface="Arial"/>
            </a:endParaRPr>
          </a:p>
        </p:txBody>
      </p:sp>
      <p:pic>
        <p:nvPicPr>
          <p:cNvPr id="191" name="Picture 12" descr="Tableau Server para Linux Obtenga Tableau para Linux aquí"/>
          <p:cNvPicPr/>
          <p:nvPr/>
        </p:nvPicPr>
        <p:blipFill>
          <a:blip r:embed="rId5"/>
          <a:stretch/>
        </p:blipFill>
        <p:spPr>
          <a:xfrm>
            <a:off x="6661440" y="4184640"/>
            <a:ext cx="3848040" cy="2287440"/>
          </a:xfrm>
          <a:prstGeom prst="rect">
            <a:avLst/>
          </a:prstGeom>
          <a:ln w="0">
            <a:noFill/>
          </a:ln>
        </p:spPr>
      </p:pic>
      <p:sp>
        <p:nvSpPr>
          <p:cNvPr id="192" name="CustomShape 3"/>
          <p:cNvSpPr/>
          <p:nvPr/>
        </p:nvSpPr>
        <p:spPr>
          <a:xfrm>
            <a:off x="5746680" y="3396240"/>
            <a:ext cx="562284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Dashboards con herramienta de Business Intelligence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193" name="TextShape 4"/>
          <p:cNvSpPr txBox="1"/>
          <p:nvPr/>
        </p:nvSpPr>
        <p:spPr>
          <a:xfrm>
            <a:off x="768600" y="671760"/>
            <a:ext cx="4725000" cy="813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Aprender a programar en Python</a:t>
            </a:r>
            <a:endParaRPr lang="es-E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2" descr="What's the difference between a Data Scientist and a Data Analyst ..."/>
          <p:cNvPicPr/>
          <p:nvPr/>
        </p:nvPicPr>
        <p:blipFill>
          <a:blip r:embed="rId2"/>
          <a:srcRect l="6482" t="9798" r="6988" b="9798"/>
          <a:stretch/>
        </p:blipFill>
        <p:spPr>
          <a:xfrm>
            <a:off x="8528760" y="365040"/>
            <a:ext cx="3338640" cy="1556640"/>
          </a:xfrm>
          <a:prstGeom prst="rect">
            <a:avLst/>
          </a:prstGeom>
          <a:ln w="0">
            <a:noFill/>
          </a:ln>
        </p:spPr>
      </p:pic>
      <p:sp>
        <p:nvSpPr>
          <p:cNvPr id="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¿Qué es un científico de datos?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8" name="Picture 4" descr="Data Science In 5 Minutes | Data Science For Beginners | What Is ..."/>
          <p:cNvPicPr/>
          <p:nvPr/>
        </p:nvPicPr>
        <p:blipFill>
          <a:blip r:embed="rId3"/>
          <a:stretch/>
        </p:blipFill>
        <p:spPr>
          <a:xfrm>
            <a:off x="2010600" y="1690560"/>
            <a:ext cx="8038080" cy="4521240"/>
          </a:xfrm>
          <a:prstGeom prst="rect">
            <a:avLst/>
          </a:prstGeom>
          <a:ln w="0"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261360" y="6361920"/>
            <a:ext cx="6643080" cy="257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100" b="0" strike="noStrike" spc="-1">
                <a:solidFill>
                  <a:srgbClr val="000000"/>
                </a:solidFill>
                <a:latin typeface="Calibri"/>
              </a:rPr>
              <a:t>Fuente: </a:t>
            </a:r>
            <a:r>
              <a:rPr lang="es-ES" sz="1100" b="0" u="sng" strike="noStrike" spc="-1">
                <a:solidFill>
                  <a:srgbClr val="0563C1"/>
                </a:solidFill>
                <a:uFillTx/>
                <a:latin typeface="Calibri"/>
                <a:hlinkClick r:id="rId4"/>
              </a:rPr>
              <a:t>https://www.youtube.com/watch?v=X3paOmcrTjQ</a:t>
            </a:r>
            <a:endParaRPr lang="es-ES" sz="1100" b="0" strike="noStrike" spc="-1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6904800" y="6212160"/>
            <a:ext cx="45716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Resuelve problemas, aporta soluciones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7214040" y="517320"/>
            <a:ext cx="295884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Machine Learning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500120" y="3560760"/>
            <a:ext cx="295776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Inteligencia Artificial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6683760" y="3507840"/>
            <a:ext cx="401940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Trabajo en equipo</a:t>
            </a:r>
            <a:endParaRPr lang="es-ES" sz="2400" b="0" strike="noStrike" spc="-1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Desafío de tripulaciones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197" name="TextShape 4"/>
          <p:cNvSpPr txBox="1"/>
          <p:nvPr/>
        </p:nvSpPr>
        <p:spPr>
          <a:xfrm>
            <a:off x="856440" y="581040"/>
            <a:ext cx="4245120" cy="813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Resolución de problemas</a:t>
            </a:r>
            <a:endParaRPr lang="es-ES" sz="2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8" name="Picture 8" descr="problem solving » Dome | Boston University"/>
          <p:cNvPicPr/>
          <p:nvPr/>
        </p:nvPicPr>
        <p:blipFill>
          <a:blip r:embed="rId2"/>
          <a:stretch/>
        </p:blipFill>
        <p:spPr>
          <a:xfrm>
            <a:off x="1500120" y="1288800"/>
            <a:ext cx="2714040" cy="2037600"/>
          </a:xfrm>
          <a:prstGeom prst="rect">
            <a:avLst/>
          </a:prstGeom>
          <a:ln w="0">
            <a:noFill/>
          </a:ln>
        </p:spPr>
      </p:pic>
      <p:pic>
        <p:nvPicPr>
          <p:cNvPr id="199" name="Picture 2" descr="Machine Learning y algunas de sus principales aplicaciones – MR Informática"/>
          <p:cNvPicPr/>
          <p:nvPr/>
        </p:nvPicPr>
        <p:blipFill>
          <a:blip r:embed="rId3"/>
          <a:stretch/>
        </p:blipFill>
        <p:spPr>
          <a:xfrm>
            <a:off x="7236000" y="1330920"/>
            <a:ext cx="3070800" cy="1535040"/>
          </a:xfrm>
          <a:prstGeom prst="rect">
            <a:avLst/>
          </a:prstGeom>
          <a:ln w="0">
            <a:noFill/>
          </a:ln>
        </p:spPr>
      </p:pic>
      <p:pic>
        <p:nvPicPr>
          <p:cNvPr id="200" name="Picture 6" descr="TEAMWORK: 6 Consejos para Mejorar el trabajo en equipo - Emprendedores News"/>
          <p:cNvPicPr/>
          <p:nvPr/>
        </p:nvPicPr>
        <p:blipFill>
          <a:blip r:embed="rId4"/>
          <a:stretch/>
        </p:blipFill>
        <p:spPr>
          <a:xfrm>
            <a:off x="6923160" y="4353120"/>
            <a:ext cx="3664440" cy="2050920"/>
          </a:xfrm>
          <a:prstGeom prst="rect">
            <a:avLst/>
          </a:prstGeom>
          <a:ln w="0">
            <a:noFill/>
          </a:ln>
        </p:spPr>
      </p:pic>
      <p:pic>
        <p:nvPicPr>
          <p:cNvPr id="201" name="Imagen 8" descr="Imagen que contiene camino, exterior, edificio, camión&#10;&#10;Descripción generada automáticamente"/>
          <p:cNvPicPr/>
          <p:nvPr/>
        </p:nvPicPr>
        <p:blipFill>
          <a:blip r:embed="rId5"/>
          <a:stretch/>
        </p:blipFill>
        <p:spPr>
          <a:xfrm>
            <a:off x="1205640" y="4281480"/>
            <a:ext cx="4245120" cy="2122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7214040" y="517320"/>
            <a:ext cx="295884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Big Data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500120" y="3560760"/>
            <a:ext cx="295776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Data Storytelling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6683760" y="3507840"/>
            <a:ext cx="4019400" cy="81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Impacto en negocio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205" name="TextShape 4"/>
          <p:cNvSpPr txBox="1"/>
          <p:nvPr/>
        </p:nvSpPr>
        <p:spPr>
          <a:xfrm>
            <a:off x="732600" y="517320"/>
            <a:ext cx="4245120" cy="813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2400" b="1" strike="noStrike" spc="-1">
                <a:solidFill>
                  <a:srgbClr val="000000"/>
                </a:solidFill>
                <a:latin typeface="Calibri Light"/>
              </a:rPr>
              <a:t>Productivización</a:t>
            </a:r>
            <a:endParaRPr lang="es-ES" sz="2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6" name="Picture 2" descr="Business Impact Analysis | Rabdan"/>
          <p:cNvPicPr/>
          <p:nvPr/>
        </p:nvPicPr>
        <p:blipFill>
          <a:blip r:embed="rId2"/>
          <a:stretch/>
        </p:blipFill>
        <p:spPr>
          <a:xfrm>
            <a:off x="7284600" y="4321440"/>
            <a:ext cx="3125880" cy="2082600"/>
          </a:xfrm>
          <a:prstGeom prst="rect">
            <a:avLst/>
          </a:prstGeom>
          <a:ln w="0">
            <a:noFill/>
          </a:ln>
        </p:spPr>
      </p:pic>
      <p:pic>
        <p:nvPicPr>
          <p:cNvPr id="207" name="Imagen 7" descr="Imagen que contiene cuarto&#10;&#10;Descripción generada automáticamente"/>
          <p:cNvPicPr/>
          <p:nvPr/>
        </p:nvPicPr>
        <p:blipFill>
          <a:blip r:embed="rId3"/>
          <a:stretch/>
        </p:blipFill>
        <p:spPr>
          <a:xfrm>
            <a:off x="720360" y="924120"/>
            <a:ext cx="4257360" cy="2409480"/>
          </a:xfrm>
          <a:prstGeom prst="rect">
            <a:avLst/>
          </a:prstGeom>
          <a:ln w="0">
            <a:noFill/>
          </a:ln>
        </p:spPr>
      </p:pic>
      <p:pic>
        <p:nvPicPr>
          <p:cNvPr id="208" name="Imagen 9" descr="Imagen que contiene firmar, señal, dibujo&#10;&#10;Descripción generada automáticamente"/>
          <p:cNvPicPr/>
          <p:nvPr/>
        </p:nvPicPr>
        <p:blipFill>
          <a:blip r:embed="rId4"/>
          <a:stretch/>
        </p:blipFill>
        <p:spPr>
          <a:xfrm>
            <a:off x="7435440" y="1330920"/>
            <a:ext cx="2737080" cy="1425600"/>
          </a:xfrm>
          <a:prstGeom prst="rect">
            <a:avLst/>
          </a:prstGeom>
          <a:ln w="0">
            <a:noFill/>
          </a:ln>
        </p:spPr>
      </p:pic>
      <p:pic>
        <p:nvPicPr>
          <p:cNvPr id="209" name="Imagen 13" descr="Imagen que contiene dibujo&#10;&#10;Descripción generada automáticamente"/>
          <p:cNvPicPr/>
          <p:nvPr/>
        </p:nvPicPr>
        <p:blipFill>
          <a:blip r:embed="rId5"/>
          <a:stretch/>
        </p:blipFill>
        <p:spPr>
          <a:xfrm>
            <a:off x="1670400" y="4321440"/>
            <a:ext cx="2787480" cy="2092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838080" y="27662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6600" b="0" strike="noStrike" spc="-1">
                <a:solidFill>
                  <a:srgbClr val="000000"/>
                </a:solidFill>
                <a:latin typeface="Calibri Light"/>
              </a:rPr>
              <a:t>¿Por qué Python?</a:t>
            </a:r>
            <a:endParaRPr lang="es-ES" sz="6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icture 10" descr="Escuchar lo es todo - Spotify"/>
          <p:cNvPicPr/>
          <p:nvPr/>
        </p:nvPicPr>
        <p:blipFill>
          <a:blip r:embed="rId2"/>
          <a:stretch/>
        </p:blipFill>
        <p:spPr>
          <a:xfrm>
            <a:off x="3295440" y="2740680"/>
            <a:ext cx="4492080" cy="2358000"/>
          </a:xfrm>
          <a:prstGeom prst="rect">
            <a:avLst/>
          </a:prstGeom>
          <a:ln w="0">
            <a:noFill/>
          </a:ln>
        </p:spPr>
      </p:pic>
      <p:sp>
        <p:nvSpPr>
          <p:cNvPr id="21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¿Quién usa Python?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13" name="Picture 2" descr="ILM Industrial Light &amp; Magic celebra sus 40 años en un minuto de vídeo"/>
          <p:cNvPicPr/>
          <p:nvPr/>
        </p:nvPicPr>
        <p:blipFill>
          <a:blip r:embed="rId3"/>
          <a:stretch/>
        </p:blipFill>
        <p:spPr>
          <a:xfrm>
            <a:off x="910080" y="1391040"/>
            <a:ext cx="2986920" cy="1991160"/>
          </a:xfrm>
          <a:prstGeom prst="rect">
            <a:avLst/>
          </a:prstGeom>
          <a:ln w="0">
            <a:noFill/>
          </a:ln>
        </p:spPr>
      </p:pic>
      <p:pic>
        <p:nvPicPr>
          <p:cNvPr id="214" name="Picture 4" descr="Logo de Google - Wikipedia, la enciclopedia libre"/>
          <p:cNvPicPr/>
          <p:nvPr/>
        </p:nvPicPr>
        <p:blipFill>
          <a:blip r:embed="rId4"/>
          <a:stretch/>
        </p:blipFill>
        <p:spPr>
          <a:xfrm>
            <a:off x="5581080" y="1529640"/>
            <a:ext cx="4591800" cy="1553400"/>
          </a:xfrm>
          <a:prstGeom prst="rect">
            <a:avLst/>
          </a:prstGeom>
          <a:ln w="0">
            <a:noFill/>
          </a:ln>
        </p:spPr>
      </p:pic>
      <p:pic>
        <p:nvPicPr>
          <p:cNvPr id="215" name="Picture 6" descr="14 utilidades de Facebook que quizás no conocías | Las Provincias"/>
          <p:cNvPicPr/>
          <p:nvPr/>
        </p:nvPicPr>
        <p:blipFill>
          <a:blip r:embed="rId5"/>
          <a:stretch/>
        </p:blipFill>
        <p:spPr>
          <a:xfrm>
            <a:off x="952560" y="4187160"/>
            <a:ext cx="3474720" cy="2143440"/>
          </a:xfrm>
          <a:prstGeom prst="rect">
            <a:avLst/>
          </a:prstGeom>
          <a:ln w="0">
            <a:noFill/>
          </a:ln>
        </p:spPr>
      </p:pic>
      <p:pic>
        <p:nvPicPr>
          <p:cNvPr id="216" name="Picture 8" descr="Tendencias de Instagram para 2020"/>
          <p:cNvPicPr/>
          <p:nvPr/>
        </p:nvPicPr>
        <p:blipFill>
          <a:blip r:embed="rId6"/>
          <a:stretch/>
        </p:blipFill>
        <p:spPr>
          <a:xfrm>
            <a:off x="7246440" y="4254840"/>
            <a:ext cx="4339080" cy="2143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¿Para qué se usa Python?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18" name="Imagen 3" descr="Imagen que contiene señal, firmar, reloj&#10;&#10;Descripción generada automáticamente"/>
          <p:cNvPicPr/>
          <p:nvPr/>
        </p:nvPicPr>
        <p:blipFill>
          <a:blip r:embed="rId2"/>
          <a:stretch/>
        </p:blipFill>
        <p:spPr>
          <a:xfrm>
            <a:off x="1795320" y="1917360"/>
            <a:ext cx="882360" cy="882360"/>
          </a:xfrm>
          <a:prstGeom prst="rect">
            <a:avLst/>
          </a:prstGeom>
          <a:ln w="0">
            <a:noFill/>
          </a:ln>
        </p:spPr>
      </p:pic>
      <p:sp>
        <p:nvSpPr>
          <p:cNvPr id="219" name="CustomShape 2"/>
          <p:cNvSpPr/>
          <p:nvPr/>
        </p:nvSpPr>
        <p:spPr>
          <a:xfrm>
            <a:off x="807840" y="2913840"/>
            <a:ext cx="2857320" cy="79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Videojuegos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Videojuegos como Battlefield, Civilization IV o Sims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220" name="Imagen 6" descr="Imagen que contiene edificio, ventana, puerta, dibujo&#10;&#10;Descripción generada automáticamente"/>
          <p:cNvPicPr/>
          <p:nvPr/>
        </p:nvPicPr>
        <p:blipFill>
          <a:blip r:embed="rId3"/>
          <a:stretch/>
        </p:blipFill>
        <p:spPr>
          <a:xfrm>
            <a:off x="5508000" y="1819440"/>
            <a:ext cx="979920" cy="97992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3"/>
          <p:cNvSpPr/>
          <p:nvPr/>
        </p:nvSpPr>
        <p:spPr>
          <a:xfrm>
            <a:off x="4529520" y="2921040"/>
            <a:ext cx="2936880" cy="100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Web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Webs como la de Instagram están desarrolladas en el framework de Python Django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222" name="Imagen 9"/>
          <p:cNvPicPr/>
          <p:nvPr/>
        </p:nvPicPr>
        <p:blipFill>
          <a:blip r:embed="rId4"/>
          <a:stretch/>
        </p:blipFill>
        <p:spPr>
          <a:xfrm>
            <a:off x="9044640" y="1808640"/>
            <a:ext cx="979920" cy="979920"/>
          </a:xfrm>
          <a:prstGeom prst="rect">
            <a:avLst/>
          </a:prstGeom>
          <a:ln w="0">
            <a:noFill/>
          </a:ln>
        </p:spPr>
      </p:pic>
      <p:sp>
        <p:nvSpPr>
          <p:cNvPr id="223" name="CustomShape 4"/>
          <p:cNvSpPr/>
          <p:nvPr/>
        </p:nvSpPr>
        <p:spPr>
          <a:xfrm>
            <a:off x="8112600" y="2921040"/>
            <a:ext cx="3023640" cy="79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Automatización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Simples procesos batch de datos, o despliegues de software en producción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224" name="Imagen 12" descr="Imagen que contiene dibujo, reloj&#10;&#10;Descripción generada automáticamente"/>
          <p:cNvPicPr/>
          <p:nvPr/>
        </p:nvPicPr>
        <p:blipFill>
          <a:blip r:embed="rId5"/>
          <a:stretch/>
        </p:blipFill>
        <p:spPr>
          <a:xfrm>
            <a:off x="3347640" y="3985560"/>
            <a:ext cx="1181520" cy="1181520"/>
          </a:xfrm>
          <a:prstGeom prst="rect">
            <a:avLst/>
          </a:prstGeom>
          <a:ln w="0">
            <a:noFill/>
          </a:ln>
        </p:spPr>
      </p:pic>
      <p:sp>
        <p:nvSpPr>
          <p:cNvPr id="225" name="CustomShape 5"/>
          <p:cNvSpPr/>
          <p:nvPr/>
        </p:nvSpPr>
        <p:spPr>
          <a:xfrm>
            <a:off x="2275920" y="5274360"/>
            <a:ext cx="3325320" cy="100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Data Science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Análisis exploratorio de datos, visualización, modelos de Machine Learning.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226" name="Imagen 15" descr="Imagen que contiene reloj&#10;&#10;Descripción generada automáticamente"/>
          <p:cNvPicPr/>
          <p:nvPr/>
        </p:nvPicPr>
        <p:blipFill>
          <a:blip r:embed="rId6"/>
          <a:stretch/>
        </p:blipFill>
        <p:spPr>
          <a:xfrm>
            <a:off x="7270560" y="4151520"/>
            <a:ext cx="1015200" cy="1015200"/>
          </a:xfrm>
          <a:prstGeom prst="rect">
            <a:avLst/>
          </a:prstGeom>
          <a:ln w="0">
            <a:noFill/>
          </a:ln>
        </p:spPr>
      </p:pic>
      <p:sp>
        <p:nvSpPr>
          <p:cNvPr id="227" name="CustomShape 6"/>
          <p:cNvSpPr/>
          <p:nvPr/>
        </p:nvSpPr>
        <p:spPr>
          <a:xfrm>
            <a:off x="6309720" y="5382000"/>
            <a:ext cx="2936880" cy="79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APPs de escritorio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400" b="0" i="1" strike="noStrike" spc="-1">
                <a:solidFill>
                  <a:srgbClr val="000000"/>
                </a:solidFill>
                <a:latin typeface="Calibri"/>
              </a:rPr>
              <a:t>Aplicaciones sencillas como una calculadora, lista de to-do…</a:t>
            </a:r>
            <a:endParaRPr lang="es-E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Python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838080" y="190512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Lenguaje de programación orientado a objetos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4425840" y="1905120"/>
            <a:ext cx="3339720" cy="123156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Open source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8013600" y="190512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Fácil de aprender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2" name="CustomShape 5"/>
          <p:cNvSpPr/>
          <p:nvPr/>
        </p:nvSpPr>
        <p:spPr>
          <a:xfrm>
            <a:off x="838080" y="342900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Comunidad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3" name="CustomShape 6"/>
          <p:cNvSpPr/>
          <p:nvPr/>
        </p:nvSpPr>
        <p:spPr>
          <a:xfrm>
            <a:off x="4425840" y="3429000"/>
            <a:ext cx="3339720" cy="123156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Fuertemente tipado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4" name="CustomShape 7"/>
          <p:cNvSpPr/>
          <p:nvPr/>
        </p:nvSpPr>
        <p:spPr>
          <a:xfrm>
            <a:off x="8013600" y="342900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Módulos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5" name="CustomShape 8"/>
          <p:cNvSpPr/>
          <p:nvPr/>
        </p:nvSpPr>
        <p:spPr>
          <a:xfrm>
            <a:off x="838080" y="495288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Propósito general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6" name="CustomShape 9"/>
          <p:cNvSpPr/>
          <p:nvPr/>
        </p:nvSpPr>
        <p:spPr>
          <a:xfrm>
            <a:off x="4425840" y="4952880"/>
            <a:ext cx="3339720" cy="123156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Pensado en producción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37" name="CustomShape 10"/>
          <p:cNvSpPr/>
          <p:nvPr/>
        </p:nvSpPr>
        <p:spPr>
          <a:xfrm>
            <a:off x="8013600" y="4952880"/>
            <a:ext cx="3339720" cy="123156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Segoe UI"/>
              </a:rPr>
              <a:t>Multiplataforma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¿IDEs de Python?</a:t>
            </a:r>
            <a:br/>
            <a:r>
              <a:rPr lang="es-ES" sz="2400" b="0" strike="noStrike" spc="-1">
                <a:solidFill>
                  <a:srgbClr val="000000"/>
                </a:solidFill>
                <a:latin typeface="Calibri Light"/>
              </a:rPr>
              <a:t>IDE (Integrated Development Environment)</a:t>
            </a:r>
            <a:endParaRPr lang="es-ES" sz="2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39" name="Picture 28" descr="Spyder (programari) - Viquipèdia, l'enciclopèdia lliure"/>
          <p:cNvPicPr/>
          <p:nvPr/>
        </p:nvPicPr>
        <p:blipFill>
          <a:blip r:embed="rId2"/>
          <a:stretch/>
        </p:blipFill>
        <p:spPr>
          <a:xfrm>
            <a:off x="1052640" y="1815480"/>
            <a:ext cx="1468800" cy="1468800"/>
          </a:xfrm>
          <a:prstGeom prst="rect">
            <a:avLst/>
          </a:prstGeom>
          <a:ln w="0">
            <a:noFill/>
          </a:ln>
        </p:spPr>
      </p:pic>
      <p:pic>
        <p:nvPicPr>
          <p:cNvPr id="240" name="Picture 30" descr="14 Tips para optimizar su Visual Studio Code! - DEV"/>
          <p:cNvPicPr/>
          <p:nvPr/>
        </p:nvPicPr>
        <p:blipFill>
          <a:blip r:embed="rId3"/>
          <a:stretch/>
        </p:blipFill>
        <p:spPr>
          <a:xfrm>
            <a:off x="3938760" y="1763280"/>
            <a:ext cx="3130560" cy="1478160"/>
          </a:xfrm>
          <a:prstGeom prst="rect">
            <a:avLst/>
          </a:prstGeom>
          <a:ln w="0">
            <a:noFill/>
          </a:ln>
        </p:spPr>
      </p:pic>
      <p:pic>
        <p:nvPicPr>
          <p:cNvPr id="241" name="Picture 2" descr="PyCharm Reviews: Pricing &amp; Software Features 2020 - Financesonline.com"/>
          <p:cNvPicPr/>
          <p:nvPr/>
        </p:nvPicPr>
        <p:blipFill>
          <a:blip r:embed="rId4"/>
          <a:stretch/>
        </p:blipFill>
        <p:spPr>
          <a:xfrm>
            <a:off x="8151840" y="2078280"/>
            <a:ext cx="2537640" cy="1037880"/>
          </a:xfrm>
          <a:prstGeom prst="rect">
            <a:avLst/>
          </a:prstGeom>
          <a:ln w="0">
            <a:noFill/>
          </a:ln>
        </p:spPr>
      </p:pic>
      <p:pic>
        <p:nvPicPr>
          <p:cNvPr id="242" name="Picture 2"/>
          <p:cNvPicPr/>
          <p:nvPr/>
        </p:nvPicPr>
        <p:blipFill>
          <a:blip r:embed="rId5"/>
          <a:stretch/>
        </p:blipFill>
        <p:spPr>
          <a:xfrm>
            <a:off x="3320280" y="4013640"/>
            <a:ext cx="1236600" cy="1236600"/>
          </a:xfrm>
          <a:prstGeom prst="rect">
            <a:avLst/>
          </a:prstGeom>
          <a:ln w="0">
            <a:noFill/>
          </a:ln>
        </p:spPr>
      </p:pic>
      <p:sp>
        <p:nvSpPr>
          <p:cNvPr id="243" name="CustomShape 2"/>
          <p:cNvSpPr/>
          <p:nvPr/>
        </p:nvSpPr>
        <p:spPr>
          <a:xfrm>
            <a:off x="2995560" y="5284080"/>
            <a:ext cx="18860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Atom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244" name="Picture 4"/>
          <p:cNvPicPr/>
          <p:nvPr/>
        </p:nvPicPr>
        <p:blipFill>
          <a:blip r:embed="rId6"/>
          <a:stretch/>
        </p:blipFill>
        <p:spPr>
          <a:xfrm>
            <a:off x="6195240" y="4013640"/>
            <a:ext cx="2956680" cy="1478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¡Bienvenidos!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46" name="Picture 2" descr="Qué es Big Data y Data science ? - Camilo Chacón"/>
          <p:cNvPicPr/>
          <p:nvPr/>
        </p:nvPicPr>
        <p:blipFill>
          <a:blip r:embed="rId2"/>
          <a:stretch/>
        </p:blipFill>
        <p:spPr>
          <a:xfrm>
            <a:off x="3382200" y="1921320"/>
            <a:ext cx="5222160" cy="3592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Skills de un data scientist</a:t>
            </a:r>
            <a:endParaRPr lang="es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2" name="Picture 2"/>
          <p:cNvPicPr/>
          <p:nvPr/>
        </p:nvPicPr>
        <p:blipFill>
          <a:blip r:embed="rId2"/>
          <a:stretch/>
        </p:blipFill>
        <p:spPr>
          <a:xfrm>
            <a:off x="3625920" y="1690560"/>
            <a:ext cx="4635360" cy="421920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266760" y="6308280"/>
            <a:ext cx="1093428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strike="noStrike" spc="-1">
                <a:solidFill>
                  <a:srgbClr val="000000"/>
                </a:solidFill>
                <a:latin typeface="Calibri"/>
              </a:rPr>
              <a:t>Fuente: </a:t>
            </a:r>
            <a:r>
              <a:rPr lang="es-ES" sz="1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https://bigdataforbanking.com/about-data-science/</a:t>
            </a:r>
            <a:endParaRPr lang="es-ES" sz="1400" b="0" strike="noStrike" spc="-1">
              <a:latin typeface="Arial"/>
            </a:endParaRPr>
          </a:p>
        </p:txBody>
      </p:sp>
      <p:pic>
        <p:nvPicPr>
          <p:cNvPr id="104" name="Picture 4" descr="How to Survive Corporate Politics as a Data Scientist | Star wars ..."/>
          <p:cNvPicPr/>
          <p:nvPr/>
        </p:nvPicPr>
        <p:blipFill>
          <a:blip r:embed="rId4"/>
          <a:stretch/>
        </p:blipFill>
        <p:spPr>
          <a:xfrm>
            <a:off x="9624960" y="365040"/>
            <a:ext cx="2009520" cy="2857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4152600" cy="685764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TextShape 2"/>
          <p:cNvSpPr txBox="1"/>
          <p:nvPr/>
        </p:nvSpPr>
        <p:spPr>
          <a:xfrm>
            <a:off x="473040" y="676800"/>
            <a:ext cx="300636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2800" b="0" strike="noStrike" spc="-1">
                <a:solidFill>
                  <a:srgbClr val="F2F2F2"/>
                </a:solidFill>
                <a:latin typeface="Segoe UI"/>
              </a:rPr>
              <a:t>Sectores donde trabaja un Data Scientist</a:t>
            </a:r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774720" y="3226680"/>
            <a:ext cx="2387160" cy="1910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2400" b="1" strike="noStrike" spc="-1">
                <a:solidFill>
                  <a:srgbClr val="FFFFFF"/>
                </a:solidFill>
                <a:latin typeface="Calibri"/>
              </a:rPr>
              <a:t>PRÁCTICAMENTE TODOS</a:t>
            </a:r>
            <a:endParaRPr lang="es-ES" sz="2400" b="0" strike="noStrike" spc="-1">
              <a:latin typeface="Arial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6527880" y="4182480"/>
            <a:ext cx="32382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Automatizar procesos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109" name="CustomShape 5"/>
          <p:cNvSpPr/>
          <p:nvPr/>
        </p:nvSpPr>
        <p:spPr>
          <a:xfrm>
            <a:off x="4626000" y="1330920"/>
            <a:ext cx="323820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Análisis de datos para la toma de decisiones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110" name="CustomShape 6"/>
          <p:cNvSpPr/>
          <p:nvPr/>
        </p:nvSpPr>
        <p:spPr>
          <a:xfrm>
            <a:off x="8413200" y="1442880"/>
            <a:ext cx="32382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latin typeface="Calibri"/>
              </a:rPr>
              <a:t>Algoritmos predictivos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11" name="Imagen 11" descr="Imagen que contiene ventana&#10;&#10;Descripción generada automáticamente"/>
          <p:cNvPicPr/>
          <p:nvPr/>
        </p:nvPicPr>
        <p:blipFill>
          <a:blip r:embed="rId2"/>
          <a:stretch/>
        </p:blipFill>
        <p:spPr>
          <a:xfrm>
            <a:off x="5705640" y="2192040"/>
            <a:ext cx="1145520" cy="1145520"/>
          </a:xfrm>
          <a:prstGeom prst="rect">
            <a:avLst/>
          </a:prstGeom>
          <a:ln w="0">
            <a:noFill/>
          </a:ln>
        </p:spPr>
      </p:pic>
      <p:pic>
        <p:nvPicPr>
          <p:cNvPr id="112" name="Imagen 13" descr="Imagen que contiene transporte, rueda&#10;&#10;Descripción generada automáticamente"/>
          <p:cNvPicPr/>
          <p:nvPr/>
        </p:nvPicPr>
        <p:blipFill>
          <a:blip r:embed="rId3"/>
          <a:stretch/>
        </p:blipFill>
        <p:spPr>
          <a:xfrm>
            <a:off x="7524360" y="4551840"/>
            <a:ext cx="1245240" cy="1245240"/>
          </a:xfrm>
          <a:prstGeom prst="rect">
            <a:avLst/>
          </a:prstGeom>
          <a:ln w="0">
            <a:noFill/>
          </a:ln>
        </p:spPr>
      </p:pic>
      <p:pic>
        <p:nvPicPr>
          <p:cNvPr id="113" name="Imagen 15" descr="Imagen que contiene señal, cuarto, dibujo, plato&#10;&#10;Descripción generada automáticamente"/>
          <p:cNvPicPr/>
          <p:nvPr/>
        </p:nvPicPr>
        <p:blipFill>
          <a:blip r:embed="rId4"/>
          <a:stretch/>
        </p:blipFill>
        <p:spPr>
          <a:xfrm>
            <a:off x="9472320" y="2102400"/>
            <a:ext cx="1235520" cy="1235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7954200" y="0"/>
            <a:ext cx="4237560" cy="685764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TextShape 2"/>
          <p:cNvSpPr txBox="1"/>
          <p:nvPr/>
        </p:nvSpPr>
        <p:spPr>
          <a:xfrm>
            <a:off x="8463600" y="1320840"/>
            <a:ext cx="3218400" cy="3859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3200" b="0" strike="noStrike" spc="-1">
                <a:solidFill>
                  <a:srgbClr val="F2F2F2"/>
                </a:solidFill>
                <a:latin typeface="Segoe UI"/>
              </a:rPr>
              <a:t>Ciclo de vida de un proyecto de Data Science</a:t>
            </a:r>
            <a:endParaRPr lang="es-E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6" name="Picture 2" descr="Data Science Life Cycle 101 for Dummies like Me | by Sangeet Moy Das |  Towards Data Science"/>
          <p:cNvPicPr/>
          <p:nvPr/>
        </p:nvPicPr>
        <p:blipFill>
          <a:blip r:embed="rId2"/>
          <a:stretch/>
        </p:blipFill>
        <p:spPr>
          <a:xfrm>
            <a:off x="484920" y="690120"/>
            <a:ext cx="6864840" cy="5121000"/>
          </a:xfrm>
          <a:prstGeom prst="rect">
            <a:avLst/>
          </a:prstGeom>
          <a:ln w="0">
            <a:noFill/>
          </a:ln>
        </p:spPr>
      </p:pic>
      <p:sp>
        <p:nvSpPr>
          <p:cNvPr id="117" name="CustomShape 3"/>
          <p:cNvSpPr/>
          <p:nvPr/>
        </p:nvSpPr>
        <p:spPr>
          <a:xfrm>
            <a:off x="266760" y="6308280"/>
            <a:ext cx="1093428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Fuente</a:t>
            </a:r>
            <a:endParaRPr lang="es-E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2" descr="EPOS™ - C-3098"/>
          <p:cNvPicPr/>
          <p:nvPr/>
        </p:nvPicPr>
        <p:blipFill>
          <a:blip r:embed="rId2"/>
          <a:stretch/>
        </p:blipFill>
        <p:spPr>
          <a:xfrm>
            <a:off x="0" y="-838080"/>
            <a:ext cx="12191760" cy="8826120"/>
          </a:xfrm>
          <a:prstGeom prst="rect">
            <a:avLst/>
          </a:prstGeom>
          <a:ln w="0">
            <a:noFill/>
          </a:ln>
        </p:spPr>
      </p:pic>
      <p:sp>
        <p:nvSpPr>
          <p:cNvPr id="119" name="CustomShape 1"/>
          <p:cNvSpPr/>
          <p:nvPr/>
        </p:nvSpPr>
        <p:spPr>
          <a:xfrm>
            <a:off x="393840" y="4937760"/>
            <a:ext cx="3655080" cy="1218240"/>
          </a:xfrm>
          <a:prstGeom prst="rect">
            <a:avLst/>
          </a:prstGeom>
          <a:solidFill>
            <a:schemeClr val="tx2">
              <a:lumMod val="7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1" strike="noStrike" spc="-1">
                <a:solidFill>
                  <a:srgbClr val="FFFFFF"/>
                </a:solidFill>
                <a:latin typeface="Calibri"/>
              </a:rPr>
              <a:t>Medicina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0" i="1" strike="noStrike" spc="-1">
                <a:solidFill>
                  <a:srgbClr val="FFFFFF"/>
                </a:solidFill>
                <a:latin typeface="Calibri"/>
              </a:rPr>
              <a:t>Algoritmo de predicción en imágenes para la detección de cáncer u otras enfermedades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2" descr="Airline passenger fined $17G for tossing coins into plane's engine ..."/>
          <p:cNvPicPr/>
          <p:nvPr/>
        </p:nvPicPr>
        <p:blipFill>
          <a:blip r:embed="rId2"/>
          <a:stretch/>
        </p:blipFill>
        <p:spPr>
          <a:xfrm>
            <a:off x="0" y="0"/>
            <a:ext cx="12191760" cy="6861600"/>
          </a:xfrm>
          <a:prstGeom prst="rect">
            <a:avLst/>
          </a:prstGeom>
          <a:ln w="0"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330120" y="4915080"/>
            <a:ext cx="4622400" cy="94392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1" strike="noStrike" spc="-1">
                <a:solidFill>
                  <a:srgbClr val="FFFFFF"/>
                </a:solidFill>
                <a:latin typeface="Calibri"/>
              </a:rPr>
              <a:t>Transportes y logística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0" i="1" strike="noStrike" spc="-1">
                <a:solidFill>
                  <a:srgbClr val="FFFFFF"/>
                </a:solidFill>
                <a:latin typeface="Calibri"/>
              </a:rPr>
              <a:t>Algoritmos de predicción de averías en función de los sensores del vehículo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4" descr="How to Set Up Your Trading Screens"/>
          <p:cNvPicPr/>
          <p:nvPr/>
        </p:nvPicPr>
        <p:blipFill>
          <a:blip r:embed="rId2"/>
          <a:stretch/>
        </p:blipFill>
        <p:spPr>
          <a:xfrm>
            <a:off x="0" y="-330120"/>
            <a:ext cx="12585240" cy="8390160"/>
          </a:xfrm>
          <a:prstGeom prst="rect">
            <a:avLst/>
          </a:prstGeom>
          <a:ln w="0">
            <a:noFill/>
          </a:ln>
        </p:spPr>
      </p:pic>
      <p:sp>
        <p:nvSpPr>
          <p:cNvPr id="123" name="CustomShape 1"/>
          <p:cNvSpPr/>
          <p:nvPr/>
        </p:nvSpPr>
        <p:spPr>
          <a:xfrm>
            <a:off x="584280" y="5473800"/>
            <a:ext cx="4622400" cy="94392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1" strike="noStrike" spc="-1">
                <a:solidFill>
                  <a:srgbClr val="FFFFFF"/>
                </a:solidFill>
                <a:latin typeface="Calibri"/>
              </a:rPr>
              <a:t>Traders y banca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0" i="1" strike="noStrike" spc="-1">
                <a:solidFill>
                  <a:srgbClr val="FFFFFF"/>
                </a:solidFill>
                <a:latin typeface="Calibri"/>
              </a:rPr>
              <a:t>Predicción de subidas y caídas del mercado, así como algoritmos de default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4" descr="Finance Dashboards | Interactive Dashboard Examples | Bold BI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482760" y="4863960"/>
            <a:ext cx="4622400" cy="943920"/>
          </a:xfrm>
          <a:prstGeom prst="rect">
            <a:avLst/>
          </a:prstGeom>
          <a:solidFill>
            <a:schemeClr val="tx2">
              <a:lumMod val="75000"/>
              <a:alpha val="87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1" strike="noStrike" spc="-1">
                <a:solidFill>
                  <a:srgbClr val="FFFFFF"/>
                </a:solidFill>
                <a:latin typeface="Calibri"/>
              </a:rPr>
              <a:t>Data Storytelling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0" i="1" strike="noStrike" spc="-1">
                <a:solidFill>
                  <a:srgbClr val="FFFFFF"/>
                </a:solidFill>
                <a:latin typeface="Calibri"/>
              </a:rPr>
              <a:t>Buscar, limpiar, analizar y comunicar los datos de muchas formas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1661</TotalTime>
  <Words>507</Words>
  <Application>Microsoft Office PowerPoint</Application>
  <PresentationFormat>Panorámica</PresentationFormat>
  <Paragraphs>99</Paragraphs>
  <Slides>27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Segoe UI</vt:lpstr>
      <vt:lpstr>Symbol</vt:lpstr>
      <vt:lpstr>Times New Roman</vt:lpstr>
      <vt:lpstr>Wingdings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Part Time Junio 2020</dc:title>
  <dc:subject/>
  <dc:creator>Daniel Ortiz</dc:creator>
  <dc:description/>
  <cp:lastModifiedBy>Daniel Ortiz</cp:lastModifiedBy>
  <cp:revision>57</cp:revision>
  <dcterms:created xsi:type="dcterms:W3CDTF">2020-06-14T08:20:48Z</dcterms:created>
  <dcterms:modified xsi:type="dcterms:W3CDTF">2021-01-26T07:52:29Z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27</vt:i4>
  </property>
</Properties>
</file>